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verkleidungberlin.pages.dev/holzverkleidung-im-bad-eignung-feuchteschutz/" TargetMode="External"/><Relationship Id="rId3" Type="http://schemas.openxmlformats.org/officeDocument/2006/relationships/hyperlink" Target="https://holzverkleidungberlin.pages.dev/dateien/minimax-1b7f2385497b59069f8bd15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Holzverkleidung im Bad: Eignung, Feuchteschutz und Abgrenzung zur Abdichtung · Erklärende Präsentation</a:t>
            </a:r>
          </a:p>
        </p:txBody>
      </p:sp>
      <p:sp>
        <p:nvSpPr>
          <p:cNvPr id="3" name="Content Placeholder 2"/>
          <p:cNvSpPr>
            <a:spLocks noGrp="1"/>
          </p:cNvSpPr>
          <p:nvPr>
            <p:ph idx="1"/>
          </p:nvPr>
        </p:nvSpPr>
        <p:spPr/>
        <p:txBody>
          <a:bodyPr/>
          <a:lstStyle/>
          <a:p>
            <a:r>
              <a:t>Überblick: Holz im Bad ist nicht allein eine Stilfrage, sondern eine Eignungsfrage. Eine Verkleidung kann Wände und Decken gestalterisch aufwerten, ist aber weder eine Abdichtung noch ein Ersatz für Lüftung. Entscheidend sind deshalb das ausdrücklich geeignete Produkt, die treatment of Kanten und Stöße, der Untergrund sowie die Trocknung des Raums. Die folgenden Prüfpunkte helfen dabei, Holzverkleidungen sicher einzuordnen und typische Fehler vor der Montage zu vermeiden.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Produkt und Einsatzbereich prüfen</a:t>
            </a:r>
          </a:p>
        </p:txBody>
      </p:sp>
      <p:sp>
        <p:nvSpPr>
          <p:cNvPr id="3" name="Content Placeholder 2"/>
          <p:cNvSpPr>
            <a:spLocks noGrp="1"/>
          </p:cNvSpPr>
          <p:nvPr>
            <p:ph idx="1"/>
          </p:nvPr>
        </p:nvSpPr>
        <p:spPr/>
        <p:txBody>
          <a:bodyPr/>
          <a:lstStyle/>
          <a:p>
            <a:pPr>
              <a:defRPr sz="1800"/>
            </a:pPr>
            <a:r>
              <a:t>Optik und Materialbezeichnung allein sagen wenig über die Eignung im Bad aus. Ein dekoratives Holzdesign kann auf einem Holzwerkstoff mit Furnier, auf einer beschichteten Platte oder auf massivem Holz liegen. Maßgeblich ist die Herstellerangabe zum konkreten Einsatzbereich. Für einen Badbereich sollte ausdrücklich nachgewiesen sein, ob ein Produkt für Feuchträume, Sprühnebel oder Spritzwasser geeignet ist. Eine bloße Kennzeichnung wie „für innen“ genügt in regelmäßig feuchten Zonen nicht.</a:t>
            </a:r>
          </a:p>
          <a:p>
            <a:pPr>
              <a:defRPr sz="1800"/>
            </a:pPr>
          </a:p>
          <a:p>
            <a:pPr>
              <a:defRPr sz="1800"/>
            </a:pPr>
            <a:r>
              <a:t>Bei der Auswahl helfen geschlossene, versiegelte oder werkseitig beschichtete Oberflächen, geschützte Kanten und passende Systemprofile. Offene Schnittfläc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Produkt und Einsatzbereich prüfen</a:t>
            </a:r>
          </a:p>
        </p:txBody>
      </p:sp>
      <p:sp>
        <p:nvSpPr>
          <p:cNvPr id="3" name="Content Placeholder 2"/>
          <p:cNvSpPr>
            <a:spLocks noGrp="1"/>
          </p:cNvSpPr>
          <p:nvPr>
            <p:ph idx="1"/>
          </p:nvPr>
        </p:nvSpPr>
        <p:spPr/>
        <p:txBody>
          <a:bodyPr/>
          <a:lstStyle/>
          <a:p>
            <a:pPr>
              <a:defRPr sz="1800"/>
            </a:pPr>
            <a:r>
              <a:t>hen, unversiegelte Hirnholzbereiche oder einseitig beschichtete Platten sind in Bereichen mit Spritzwasser problematisch. Massivholz kann in weniger stark beanspruchten und gut belüfteten Bereichen infrage kommen, sofern es entsprechend freigegeben und an sämtlichen Kanten behandelt ist. Furnierte Platten richten sich nach der Eignung ihres Trägers; die dünne Holzlage allein bietet keinen zusätzlichen Schutz. Weitere Grundlagen finden sich in der Übersicht zur [Eignung von Holzverkleidungen im Bad](https://holzverkleidungberlin.pages.dev/holzverkleidung-im-bad-eignung-feuchteschutz/).</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ist mehr als eine Oberflächenbeschichtung</a:t>
            </a:r>
          </a:p>
        </p:txBody>
      </p:sp>
      <p:sp>
        <p:nvSpPr>
          <p:cNvPr id="3" name="Content Placeholder 2"/>
          <p:cNvSpPr>
            <a:spLocks noGrp="1"/>
          </p:cNvSpPr>
          <p:nvPr>
            <p:ph idx="1"/>
          </p:nvPr>
        </p:nvSpPr>
        <p:spPr/>
        <p:txBody>
          <a:bodyPr/>
          <a:lstStyle/>
          <a:p>
            <a:pPr>
              <a:defRPr sz="1800"/>
            </a:pPr>
            <a:r>
              <a:t>Eine Holzverkleidung bildet einen dekorativen Abschluss der Wand oder Decke. Sie kann Unebenheiten kaschieren und die Raumakustik beeinflussen, schützt aber nicht zuverlässig vor Spritzwasser, Sprühnebel oder Kondensfeuchte. Die eigentliche Abdichtung des Bads und ein funktionierendes Lüftungskonzept müssen deshalb unabhängig von der Holzverkleidung vorhanden sein.</a:t>
            </a:r>
          </a:p>
          <a:p>
            <a:pPr>
              <a:defRPr sz="1800"/>
            </a:pPr>
          </a:p>
          <a:p>
            <a:pPr>
              <a:defRPr sz="1800"/>
            </a:pPr>
            <a:r>
              <a:t>Vor der Planung ist zu klären, wo Wasser auf die Verkleidung trifft, wo sich Feuchte sammeln kann und wie sie anschließend abtrocknet. Auch Handtrockner, Föhn und Reinigung belasten Oberflächen und Anschlüsse. Eine belastbare Produktauskunft benennt nicht nur Trägermaterial und Ei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ist mehr als eine Oberflächenbeschichtung</a:t>
            </a:r>
          </a:p>
        </p:txBody>
      </p:sp>
      <p:sp>
        <p:nvSpPr>
          <p:cNvPr id="3" name="Content Placeholder 2"/>
          <p:cNvSpPr>
            <a:spLocks noGrp="1"/>
          </p:cNvSpPr>
          <p:nvPr>
            <p:ph idx="1"/>
          </p:nvPr>
        </p:nvSpPr>
        <p:spPr/>
        <p:txBody>
          <a:bodyPr/>
          <a:lstStyle/>
          <a:p>
            <a:pPr>
              <a:defRPr sz="1800"/>
            </a:pPr>
            <a:r>
              <a:t>nsatzbereich, sondern enthält auch Angaben zu Kanten, Profilen, Befestigungsmitteln, Reinigung und erforderlicher Lüftung. Fehlt eine dieser Angaben, sollte die Eignung für den vorgesehenen Bereich nicht einfach angenommen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Kanten, Untergrund und Anschlüsse entscheiden über die Haltbarkeit</a:t>
            </a:r>
          </a:p>
        </p:txBody>
      </p:sp>
      <p:sp>
        <p:nvSpPr>
          <p:cNvPr id="3" name="Content Placeholder 2"/>
          <p:cNvSpPr>
            <a:spLocks noGrp="1"/>
          </p:cNvSpPr>
          <p:nvPr>
            <p:ph idx="1"/>
          </p:nvPr>
        </p:nvSpPr>
        <p:spPr/>
        <p:txBody>
          <a:bodyPr/>
          <a:lstStyle/>
          <a:p>
            <a:pPr>
              <a:defRPr sz="1800"/>
            </a:pPr>
            <a:r>
              <a:t>In Feuchträumen sind nicht nur die sichtbaren Flächen, sondern vor allem Kanten, Stöße und Übergänge kritisch. Schnittkanten müssen ebenso behandelt sein wie die Vorder- und Rückseite. Für Ecken und Anschlüsse an Sanitärobjekten kommen Systemprofile oder dauerelastische, für Feuchträume geeignete Dichtstoffe infrage. Bewegungsfugen sind wichtig, weil Holz und die verwendeten Trägerplatten bei wechselnder Feuchte arbeiten können.</a:t>
            </a:r>
          </a:p>
          <a:p>
            <a:pPr>
              <a:defRPr sz="1800"/>
            </a:pPr>
          </a:p>
          <a:p>
            <a:pPr>
              <a:defRPr sz="1800"/>
            </a:pPr>
            <a:r>
              <a:t>Der Untergrund muss trocken, tragfähig und für die vorgesehene Befestigung geeignet sein. Eine direkte Klebung auf einen Altanstrich ist nicht unproblematisch, wenn Haftung und Feuchteverhalten nicht zum Klebstoff pa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Kanten, Untergrund und Anschlüsse entscheiden über die Haltbarkeit</a:t>
            </a:r>
          </a:p>
        </p:txBody>
      </p:sp>
      <p:sp>
        <p:nvSpPr>
          <p:cNvPr id="3" name="Content Placeholder 2"/>
          <p:cNvSpPr>
            <a:spLocks noGrp="1"/>
          </p:cNvSpPr>
          <p:nvPr>
            <p:ph idx="1"/>
          </p:nvPr>
        </p:nvSpPr>
        <p:spPr/>
        <p:txBody>
          <a:bodyPr/>
          <a:lstStyle/>
          <a:p>
            <a:pPr>
              <a:defRPr sz="1800"/>
            </a:pPr>
            <a:r>
              <a:t>ssen. Eine Unterkonstruktion kann eine ebene schaffen, sollte aber zum Element, zur Wand und zu eventuell vorhandenen Leitungen passen. Zudem müssen Steckdosen, Leuchten und Wartungsöffnungen so geplant werden, dass sie zugänglich bleiben und die Abdichtung nicht unbeabsichtigt durchbrechen.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Reinigung und Lüftung im Alltag</a:t>
            </a:r>
          </a:p>
        </p:txBody>
      </p:sp>
      <p:sp>
        <p:nvSpPr>
          <p:cNvPr id="3" name="Content Placeholder 2"/>
          <p:cNvSpPr>
            <a:spLocks noGrp="1"/>
          </p:cNvSpPr>
          <p:nvPr>
            <p:ph idx="1"/>
          </p:nvPr>
        </p:nvSpPr>
        <p:spPr/>
        <p:txBody>
          <a:bodyPr/>
          <a:lstStyle/>
          <a:p>
            <a:pPr>
              <a:defRPr sz="1800"/>
            </a:pPr>
            <a:r>
              <a:t>Die Reinigung richtet sich nach der verwendeten Oberfläche. Aggressive Mittel und dauerhaft nasses Wischen können Holz- und Holzwerkstoffoberflächen schädigen. Angemessene Reinigung und ein ausreichendes Lüftungskonzept tragen deshalb wesentlich zur Lebensdauer der Verkleidung bei. Fenster, Lüfter oder eine geplante Lüftung müssen gewährleisten, dass feuchte Flächen nach dem Duschen wieder trocknen können.</a:t>
            </a:r>
          </a:p>
          <a:p>
            <a:pPr>
              <a:defRPr sz="1800"/>
            </a:pPr>
          </a:p>
          <a:p>
            <a:pPr>
              <a:defRPr sz="1800"/>
            </a:pPr>
            <a:r>
              <a:t>Für die weitere Planung hilft ein vollständiger Fragekatalog: Wo soll die Verkleidung eingesetzt werden? Welche Zone ist trocken, von Sprühnebel oder Spritzwasser betroffen? Welches Material ist gewünscht? Wie beschaffen sich Untergrund, 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Reinigung und Lüftung im Alltag</a:t>
            </a:r>
          </a:p>
        </p:txBody>
      </p:sp>
      <p:sp>
        <p:nvSpPr>
          <p:cNvPr id="3" name="Content Placeholder 2"/>
          <p:cNvSpPr>
            <a:spLocks noGrp="1"/>
          </p:cNvSpPr>
          <p:nvPr>
            <p:ph idx="1"/>
          </p:nvPr>
        </p:nvSpPr>
        <p:spPr/>
        <p:txBody>
          <a:bodyPr/>
          <a:lstStyle/>
          <a:p>
            <a:pPr>
              <a:defRPr sz="1800"/>
            </a:pPr>
            <a:r>
              <a:t>nschlüsse und Lüftung? Mit diesen Angaben lässt sich eine konkrete Anfrage an Hersteller oder Fachbetrieb stellen. Noch mehr zurAbgrenzung von [Feuchteschutz, Abdichtung und Lüftung](https://holzverkleidungberlin.pages.dev/holzverkleidung-im-bad-eignung-feuchteschutz/) bietet die zugehörige Themenseite.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Holzverkleidung im Bad: Eignung, Feuchteschutz und Abgrenzung zur Abdichtung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